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6" r:id="rId4"/>
    <p:sldId id="258" r:id="rId5"/>
    <p:sldId id="259" r:id="rId6"/>
    <p:sldId id="268" r:id="rId7"/>
    <p:sldId id="269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" t="-400" r="11156"/>
          <a:stretch/>
        </p:blipFill>
        <p:spPr>
          <a:xfrm flipH="1">
            <a:off x="0" y="-99392"/>
            <a:ext cx="9252520" cy="6957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836712"/>
            <a:ext cx="520482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 о приготовлении </a:t>
            </a:r>
            <a:b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поварами школьной столовой </a:t>
            </a:r>
            <a:b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горячего завтрака</a:t>
            </a:r>
            <a:endParaRPr lang="ru-RU" sz="4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7447" y="392743"/>
            <a:ext cx="50911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МАОУ «СОШ № 17»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м.о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Краснотурьинск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14192" y="580526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2025 год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34" y="4577741"/>
            <a:ext cx="2190158" cy="2128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323528" y="404664"/>
            <a:ext cx="8208912" cy="1656184"/>
          </a:xfrm>
        </p:spPr>
        <p:txBody>
          <a:bodyPr/>
          <a:lstStyle/>
          <a:p>
            <a:pPr algn="just"/>
            <a:r>
              <a:rPr lang="ru-RU" dirty="0" smtClean="0">
                <a:latin typeface="+mj-lt"/>
                <a:cs typeface="Times New Roman" pitchFamily="18" charset="0"/>
              </a:rPr>
              <a:t>     Школьные завтраки – это не только важная составляющая часть дневного рациона ребенка, но и основа его физического и интеллектуального развития.</a:t>
            </a:r>
            <a:endParaRPr lang="ru-RU" dirty="0">
              <a:latin typeface="+mj-lt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204864"/>
            <a:ext cx="5616624" cy="39594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5"/>
          <p:cNvSpPr txBox="1">
            <a:spLocks/>
          </p:cNvSpPr>
          <p:nvPr/>
        </p:nvSpPr>
        <p:spPr>
          <a:xfrm>
            <a:off x="251520" y="836712"/>
            <a:ext cx="4464496" cy="46291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Рано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утром на рассвете,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800" baseline="0" dirty="0" smtClean="0">
                <a:latin typeface="+mj-lt"/>
                <a:cs typeface="Times New Roman" pitchFamily="18" charset="0"/>
              </a:rPr>
              <a:t>Когда</a:t>
            </a:r>
            <a:r>
              <a:rPr lang="ru-RU" sz="2800" dirty="0" smtClean="0">
                <a:latin typeface="+mj-lt"/>
                <a:cs typeface="Times New Roman" pitchFamily="18" charset="0"/>
              </a:rPr>
              <a:t> спят еще все дети,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Повара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наши спешат,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800" baseline="0" dirty="0" smtClean="0">
                <a:latin typeface="+mj-lt"/>
                <a:cs typeface="Times New Roman" pitchFamily="18" charset="0"/>
              </a:rPr>
              <a:t>Приготовить</a:t>
            </a:r>
            <a:r>
              <a:rPr lang="ru-RU" sz="2800" dirty="0" smtClean="0">
                <a:latin typeface="+mj-lt"/>
                <a:cs typeface="Times New Roman" pitchFamily="18" charset="0"/>
              </a:rPr>
              <a:t> всё хотят.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Чтобы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вкусные котлеты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800" baseline="0" dirty="0" smtClean="0">
                <a:latin typeface="+mj-lt"/>
                <a:cs typeface="Times New Roman" pitchFamily="18" charset="0"/>
              </a:rPr>
              <a:t>Уплетали</a:t>
            </a:r>
            <a:r>
              <a:rPr lang="ru-RU" sz="2800" dirty="0" smtClean="0">
                <a:latin typeface="+mj-lt"/>
                <a:cs typeface="Times New Roman" pitchFamily="18" charset="0"/>
              </a:rPr>
              <a:t> наши дети.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И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полезное какао,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800" baseline="0" dirty="0" smtClean="0">
                <a:latin typeface="+mj-lt"/>
                <a:cs typeface="Times New Roman" pitchFamily="18" charset="0"/>
              </a:rPr>
              <a:t>Чтоб</a:t>
            </a:r>
            <a:r>
              <a:rPr lang="ru-RU" sz="2800" dirty="0" smtClean="0">
                <a:latin typeface="+mj-lt"/>
                <a:cs typeface="Times New Roman" pitchFamily="18" charset="0"/>
              </a:rPr>
              <a:t> учится хорошо!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43"/>
          <a:stretch/>
        </p:blipFill>
        <p:spPr>
          <a:xfrm>
            <a:off x="4860032" y="2276872"/>
            <a:ext cx="3722323" cy="43924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base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Здоровое питание – залог хорошей успеваемости!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 txBox="1">
            <a:spLocks/>
          </p:cNvSpPr>
          <p:nvPr/>
        </p:nvSpPr>
        <p:spPr>
          <a:xfrm>
            <a:off x="323528" y="1600200"/>
            <a:ext cx="3538736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 fontAlgn="base"/>
            <a:r>
              <a:rPr lang="ru-RU" sz="2400" dirty="0" smtClean="0"/>
              <a:t>         Каждый прием пищи ребенка в школе должно включать </a:t>
            </a:r>
            <a:br>
              <a:rPr lang="ru-RU" sz="2400" dirty="0" smtClean="0"/>
            </a:br>
            <a:r>
              <a:rPr lang="ru-RU" sz="2400" b="1" dirty="0" smtClean="0"/>
              <a:t>основные четыре группы продуктов</a:t>
            </a:r>
            <a:r>
              <a:rPr lang="ru-RU" sz="2400" dirty="0" smtClean="0"/>
              <a:t>: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/>
              <a:t>белковая пища </a:t>
            </a:r>
            <a:br>
              <a:rPr lang="ru-RU" sz="2400" dirty="0" smtClean="0"/>
            </a:br>
            <a:r>
              <a:rPr lang="ru-RU" sz="2400" dirty="0" smtClean="0"/>
              <a:t> (</a:t>
            </a:r>
            <a:r>
              <a:rPr lang="ru-RU" sz="2400" i="1" dirty="0" smtClean="0"/>
              <a:t>рыба, мясо</a:t>
            </a:r>
            <a:r>
              <a:rPr lang="ru-RU" sz="2400" dirty="0" smtClean="0"/>
              <a:t>),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/>
              <a:t>злаки (</a:t>
            </a:r>
            <a:r>
              <a:rPr lang="ru-RU" sz="2400" i="1" dirty="0" smtClean="0"/>
              <a:t>каша, хлопья</a:t>
            </a:r>
            <a:r>
              <a:rPr lang="ru-RU" sz="2400" dirty="0" smtClean="0"/>
              <a:t>),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/>
              <a:t>молочные или кисломолочные продукты,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/>
              <a:t>фрукты или овощи.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1" b="2540"/>
          <a:stretch/>
        </p:blipFill>
        <p:spPr>
          <a:xfrm>
            <a:off x="4552170" y="1484784"/>
            <a:ext cx="4073237" cy="5241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756273"/>
            <a:ext cx="7200800" cy="3921060"/>
          </a:xfrm>
          <a:prstGeom prst="rect">
            <a:avLst/>
          </a:prstGeom>
        </p:spPr>
      </p:pic>
      <p:sp>
        <p:nvSpPr>
          <p:cNvPr id="5" name="Содержимое 5"/>
          <p:cNvSpPr txBox="1">
            <a:spLocks/>
          </p:cNvSpPr>
          <p:nvPr/>
        </p:nvSpPr>
        <p:spPr>
          <a:xfrm>
            <a:off x="0" y="1004848"/>
            <a:ext cx="8964488" cy="172819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ctr" fontAlgn="base"/>
            <a:r>
              <a:rPr lang="ru-RU" sz="2400" dirty="0" smtClean="0"/>
              <a:t>        Школьная нагрузка требует повышенной концентрации внимания, а значит, завтрак для школьника должен быть максимально полезным и полноценным.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quarter" idx="1"/>
          </p:nvPr>
        </p:nvSpPr>
        <p:spPr>
          <a:xfrm>
            <a:off x="395536" y="1621491"/>
            <a:ext cx="3168352" cy="4572000"/>
          </a:xfrm>
        </p:spPr>
        <p:txBody>
          <a:bodyPr/>
          <a:lstStyle/>
          <a:p>
            <a:r>
              <a:rPr lang="ru-RU" dirty="0" smtClean="0"/>
              <a:t>Школьные повара готовят школьные завтраки  с любовью и ответственностью 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39"/>
          <a:stretch/>
        </p:blipFill>
        <p:spPr>
          <a:xfrm>
            <a:off x="3563888" y="1412776"/>
            <a:ext cx="4875147" cy="475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1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2"/>
          </p:nvPr>
        </p:nvSpPr>
        <p:spPr>
          <a:xfrm>
            <a:off x="1079612" y="476672"/>
            <a:ext cx="6959544" cy="2376264"/>
          </a:xfrm>
        </p:spPr>
        <p:txBody>
          <a:bodyPr/>
          <a:lstStyle/>
          <a:p>
            <a:r>
              <a:rPr lang="ru-RU" dirty="0" smtClean="0"/>
              <a:t>Школьные завтраки проходят проверку родительским контролем каждый месяц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132856"/>
            <a:ext cx="6167456" cy="432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26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7074114-shutterstock_791260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53561" y="0"/>
            <a:ext cx="10614959" cy="710140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-324544" y="1556792"/>
            <a:ext cx="6665168" cy="40530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Спасибо за внимание!</a:t>
            </a:r>
            <a:endParaRPr lang="ru-RU" sz="48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6" name="Рисунок 5" descr="56794360.png"/>
          <p:cNvPicPr>
            <a:picLocks noChangeAspect="1"/>
          </p:cNvPicPr>
          <p:nvPr/>
        </p:nvPicPr>
        <p:blipFill>
          <a:blip r:embed="rId3" cstate="print"/>
          <a:srcRect l="63608" t="-999" b="65000"/>
          <a:stretch>
            <a:fillRect/>
          </a:stretch>
        </p:blipFill>
        <p:spPr>
          <a:xfrm>
            <a:off x="1619672" y="3284984"/>
            <a:ext cx="2736304" cy="272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122</TotalTime>
  <Words>129</Words>
  <Application>Microsoft Office PowerPoint</Application>
  <PresentationFormat>Экран (4:3)</PresentationFormat>
  <Paragraphs>22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Century Schoolbook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Здоровое питание – залог хорошей успеваемости!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Альбина</dc:creator>
  <cp:lastModifiedBy>Classroom-pc</cp:lastModifiedBy>
  <cp:revision>19</cp:revision>
  <dcterms:created xsi:type="dcterms:W3CDTF">2017-11-25T14:32:45Z</dcterms:created>
  <dcterms:modified xsi:type="dcterms:W3CDTF">2025-04-24T11:17:51Z</dcterms:modified>
</cp:coreProperties>
</file>